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94"/>
  </p:normalViewPr>
  <p:slideViewPr>
    <p:cSldViewPr snapToGrid="0">
      <p:cViewPr varScale="1">
        <p:scale>
          <a:sx n="121" d="100"/>
          <a:sy n="121" d="100"/>
        </p:scale>
        <p:origin x="7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4780C-BF98-43E5-AA84-B6397226398E}" type="datetimeFigureOut">
              <a:rPr lang="en-CA" smtClean="0"/>
              <a:t>2021-08-02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578D2-B54B-4272-A1C5-6DF4BB68A0D7}" type="slidenum">
              <a:rPr lang="en-CA" smtClean="0"/>
              <a:t>‹#›</a:t>
            </a:fld>
            <a:endParaRPr lang="en-CA"/>
          </a:p>
        </p:txBody>
      </p:sp>
    </p:spTree>
    <p:extLst>
      <p:ext uri="{BB962C8B-B14F-4D97-AF65-F5344CB8AC3E}">
        <p14:creationId xmlns:p14="http://schemas.microsoft.com/office/powerpoint/2010/main" val="282367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Quality Homes, Safe Residences, Excellent Services, and Competitive Rents!</a:t>
            </a:r>
          </a:p>
        </p:txBody>
      </p:sp>
      <p:sp>
        <p:nvSpPr>
          <p:cNvPr id="4" name="Slide Number Placeholder 3"/>
          <p:cNvSpPr>
            <a:spLocks noGrp="1"/>
          </p:cNvSpPr>
          <p:nvPr>
            <p:ph type="sldNum" sz="quarter" idx="10"/>
          </p:nvPr>
        </p:nvSpPr>
        <p:spPr/>
        <p:txBody>
          <a:bodyPr/>
          <a:lstStyle/>
          <a:p>
            <a:fld id="{BE5578D2-B54B-4272-A1C5-6DF4BB68A0D7}" type="slidenum">
              <a:rPr lang="en-CA" smtClean="0"/>
              <a:t>2</a:t>
            </a:fld>
            <a:endParaRPr lang="en-CA"/>
          </a:p>
        </p:txBody>
      </p:sp>
    </p:spTree>
    <p:extLst>
      <p:ext uri="{BB962C8B-B14F-4D97-AF65-F5344CB8AC3E}">
        <p14:creationId xmlns:p14="http://schemas.microsoft.com/office/powerpoint/2010/main" val="336231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615BC1F-F68C-4DFC-A3CB-DCADDE60D20B}" type="datetimeFigureOut">
              <a:rPr lang="en-CA" smtClean="0"/>
              <a:t>2021-08-02</a:t>
            </a:fld>
            <a:endParaRPr lang="en-C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25116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5BC1F-F68C-4DFC-A3CB-DCADDE60D20B}" type="datetimeFigureOut">
              <a:rPr lang="en-CA" smtClean="0"/>
              <a:t>2021-08-02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352418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615BC1F-F68C-4DFC-A3CB-DCADDE60D20B}" type="datetimeFigureOut">
              <a:rPr lang="en-CA" smtClean="0"/>
              <a:t>2021-08-02</a:t>
            </a:fld>
            <a:endParaRPr lang="en-CA"/>
          </a:p>
        </p:txBody>
      </p:sp>
      <p:sp>
        <p:nvSpPr>
          <p:cNvPr id="5" name="Footer Placeholder 4"/>
          <p:cNvSpPr>
            <a:spLocks noGrp="1"/>
          </p:cNvSpPr>
          <p:nvPr>
            <p:ph type="ftr" sz="quarter" idx="11"/>
          </p:nvPr>
        </p:nvSpPr>
        <p:spPr>
          <a:xfrm>
            <a:off x="804672" y="6227064"/>
            <a:ext cx="10588752" cy="320040"/>
          </a:xfrm>
        </p:spPr>
        <p:txBody>
          <a:body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21817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5BC1F-F68C-4DFC-A3CB-DCADDE60D20B}" type="datetimeFigureOut">
              <a:rPr lang="en-CA" smtClean="0"/>
              <a:t>2021-08-02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371971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615BC1F-F68C-4DFC-A3CB-DCADDE60D20B}" type="datetimeFigureOut">
              <a:rPr lang="en-CA" smtClean="0"/>
              <a:t>2021-08-02</a:t>
            </a:fld>
            <a:endParaRPr lang="en-CA"/>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CA"/>
          </a:p>
        </p:txBody>
      </p:sp>
      <p:sp>
        <p:nvSpPr>
          <p:cNvPr id="6" name="Slide Number Placeholder 5"/>
          <p:cNvSpPr>
            <a:spLocks noGrp="1"/>
          </p:cNvSpPr>
          <p:nvPr>
            <p:ph type="sldNum" sz="quarter" idx="12"/>
          </p:nvPr>
        </p:nvSpPr>
        <p:spPr>
          <a:xfrm>
            <a:off x="10469880"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85473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615BC1F-F68C-4DFC-A3CB-DCADDE60D20B}" type="datetimeFigureOut">
              <a:rPr lang="en-CA" smtClean="0"/>
              <a:t>2021-08-02</a:t>
            </a:fld>
            <a:endParaRPr lang="en-CA"/>
          </a:p>
        </p:txBody>
      </p:sp>
      <p:sp>
        <p:nvSpPr>
          <p:cNvPr id="6" name="Footer Placeholder 5"/>
          <p:cNvSpPr>
            <a:spLocks noGrp="1"/>
          </p:cNvSpPr>
          <p:nvPr>
            <p:ph type="ftr" sz="quarter" idx="11"/>
          </p:nvPr>
        </p:nvSpPr>
        <p:spPr>
          <a:xfrm>
            <a:off x="804672" y="6227064"/>
            <a:ext cx="10588752" cy="320040"/>
          </a:xfrm>
        </p:spPr>
        <p:txBody>
          <a:bodyPr/>
          <a:lstStyle/>
          <a:p>
            <a:endParaRPr lang="en-CA"/>
          </a:p>
        </p:txBody>
      </p:sp>
      <p:sp>
        <p:nvSpPr>
          <p:cNvPr id="7" name="Slide Number Placeholder 6"/>
          <p:cNvSpPr>
            <a:spLocks noGrp="1"/>
          </p:cNvSpPr>
          <p:nvPr>
            <p:ph type="sldNum" sz="quarter" idx="12"/>
          </p:nvPr>
        </p:nvSpPr>
        <p:spPr>
          <a:xfrm>
            <a:off x="10469880"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386975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615BC1F-F68C-4DFC-A3CB-DCADDE60D20B}" type="datetimeFigureOut">
              <a:rPr lang="en-CA" smtClean="0"/>
              <a:t>2021-08-02</a:t>
            </a:fld>
            <a:endParaRPr lang="en-CA"/>
          </a:p>
        </p:txBody>
      </p:sp>
      <p:sp>
        <p:nvSpPr>
          <p:cNvPr id="8" name="Footer Placeholder 7"/>
          <p:cNvSpPr>
            <a:spLocks noGrp="1"/>
          </p:cNvSpPr>
          <p:nvPr>
            <p:ph type="ftr" sz="quarter" idx="11"/>
          </p:nvPr>
        </p:nvSpPr>
        <p:spPr>
          <a:xfrm>
            <a:off x="804672" y="6227064"/>
            <a:ext cx="10588752" cy="320040"/>
          </a:xfrm>
        </p:spPr>
        <p:txBody>
          <a:bodyPr/>
          <a:lstStyle/>
          <a:p>
            <a:endParaRPr lang="en-CA"/>
          </a:p>
        </p:txBody>
      </p:sp>
      <p:sp>
        <p:nvSpPr>
          <p:cNvPr id="9" name="Slide Number Placeholder 8"/>
          <p:cNvSpPr>
            <a:spLocks noGrp="1"/>
          </p:cNvSpPr>
          <p:nvPr>
            <p:ph type="sldNum" sz="quarter" idx="12"/>
          </p:nvPr>
        </p:nvSpPr>
        <p:spPr>
          <a:xfrm>
            <a:off x="10469880"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210421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5BC1F-F68C-4DFC-A3CB-DCADDE60D20B}" type="datetimeFigureOut">
              <a:rPr lang="en-CA" smtClean="0"/>
              <a:t>2021-08-02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307809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615BC1F-F68C-4DFC-A3CB-DCADDE60D20B}" type="datetimeFigureOut">
              <a:rPr lang="en-CA" smtClean="0"/>
              <a:t>2021-08-02</a:t>
            </a:fld>
            <a:endParaRPr lang="en-CA"/>
          </a:p>
        </p:txBody>
      </p:sp>
      <p:sp>
        <p:nvSpPr>
          <p:cNvPr id="3" name="Footer Placeholder 2"/>
          <p:cNvSpPr>
            <a:spLocks noGrp="1"/>
          </p:cNvSpPr>
          <p:nvPr>
            <p:ph type="ftr" sz="quarter" idx="11"/>
          </p:nvPr>
        </p:nvSpPr>
        <p:spPr>
          <a:xfrm>
            <a:off x="804672" y="6227064"/>
            <a:ext cx="10588752" cy="320040"/>
          </a:xfrm>
        </p:spPr>
        <p:txBody>
          <a:bodyPr/>
          <a:lstStyle/>
          <a:p>
            <a:endParaRPr lang="en-CA"/>
          </a:p>
        </p:txBody>
      </p:sp>
      <p:sp>
        <p:nvSpPr>
          <p:cNvPr id="4" name="Slide Number Placeholder 3"/>
          <p:cNvSpPr>
            <a:spLocks noGrp="1"/>
          </p:cNvSpPr>
          <p:nvPr>
            <p:ph type="sldNum" sz="quarter" idx="12"/>
          </p:nvPr>
        </p:nvSpPr>
        <p:spPr>
          <a:xfrm>
            <a:off x="10469880"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401120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5BC1F-F68C-4DFC-A3CB-DCADDE60D20B}" type="datetimeFigureOut">
              <a:rPr lang="en-CA" smtClean="0"/>
              <a:t>2021-08-02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83014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615BC1F-F68C-4DFC-A3CB-DCADDE60D20B}" type="datetimeFigureOut">
              <a:rPr lang="en-CA" smtClean="0"/>
              <a:t>2021-08-02</a:t>
            </a:fld>
            <a:endParaRPr lang="en-CA"/>
          </a:p>
        </p:txBody>
      </p:sp>
      <p:sp>
        <p:nvSpPr>
          <p:cNvPr id="6" name="Footer Placeholder 5"/>
          <p:cNvSpPr>
            <a:spLocks noGrp="1"/>
          </p:cNvSpPr>
          <p:nvPr>
            <p:ph type="ftr" sz="quarter" idx="11"/>
          </p:nvPr>
        </p:nvSpPr>
        <p:spPr>
          <a:xfrm>
            <a:off x="804672" y="6227064"/>
            <a:ext cx="5942203" cy="320040"/>
          </a:xfrm>
        </p:spPr>
        <p:txBody>
          <a:bodyPr/>
          <a:lstStyle/>
          <a:p>
            <a:endParaRPr lang="en-CA"/>
          </a:p>
        </p:txBody>
      </p:sp>
      <p:sp>
        <p:nvSpPr>
          <p:cNvPr id="7" name="Slide Number Placeholder 6"/>
          <p:cNvSpPr>
            <a:spLocks noGrp="1"/>
          </p:cNvSpPr>
          <p:nvPr>
            <p:ph type="sldNum" sz="quarter" idx="12"/>
          </p:nvPr>
        </p:nvSpPr>
        <p:spPr>
          <a:xfrm>
            <a:off x="5828377" y="320040"/>
            <a:ext cx="914400" cy="320040"/>
          </a:xfrm>
        </p:spPr>
        <p:txBody>
          <a:bodyPr/>
          <a:lstStyle/>
          <a:p>
            <a:fld id="{D085CAC9-6485-4D23-9701-05FF094E3F8D}" type="slidenum">
              <a:rPr lang="en-CA" smtClean="0"/>
              <a:t>‹#›</a:t>
            </a:fld>
            <a:endParaRPr lang="en-CA"/>
          </a:p>
        </p:txBody>
      </p:sp>
    </p:spTree>
    <p:extLst>
      <p:ext uri="{BB962C8B-B14F-4D97-AF65-F5344CB8AC3E}">
        <p14:creationId xmlns:p14="http://schemas.microsoft.com/office/powerpoint/2010/main" val="15415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615BC1F-F68C-4DFC-A3CB-DCADDE60D20B}" type="datetimeFigureOut">
              <a:rPr lang="en-CA" smtClean="0"/>
              <a:t>2021-08-02</a:t>
            </a:fld>
            <a:endParaRPr lang="en-CA"/>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085CAC9-6485-4D23-9701-05FF094E3F8D}" type="slidenum">
              <a:rPr lang="en-CA" smtClean="0"/>
              <a:t>‹#›</a:t>
            </a:fld>
            <a:endParaRPr lang="en-CA"/>
          </a:p>
        </p:txBody>
      </p:sp>
    </p:spTree>
    <p:extLst>
      <p:ext uri="{BB962C8B-B14F-4D97-AF65-F5344CB8AC3E}">
        <p14:creationId xmlns:p14="http://schemas.microsoft.com/office/powerpoint/2010/main" val="28484234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hyperlink" Target="http://www.sshr.online/" TargetMode="External"/><Relationship Id="rId4" Type="http://schemas.openxmlformats.org/officeDocument/2006/relationships/hyperlink" Target="mailto:SSHRservice@outlook.co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ign, vector graphics&#10;&#10;Description automatically generated">
            <a:extLst>
              <a:ext uri="{FF2B5EF4-FFF2-40B4-BE49-F238E27FC236}">
                <a16:creationId xmlns:a16="http://schemas.microsoft.com/office/drawing/2014/main" id="{4FE56837-FD27-584C-BC39-6E25256C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043" y="643466"/>
            <a:ext cx="5713914" cy="5571067"/>
          </a:xfrm>
          <a:prstGeom prst="rect">
            <a:avLst/>
          </a:prstGeom>
        </p:spPr>
      </p:pic>
      <p:pic>
        <p:nvPicPr>
          <p:cNvPr id="5" name="Audio 4">
            <a:hlinkClick r:id="" action="ppaction://media"/>
            <a:extLst>
              <a:ext uri="{FF2B5EF4-FFF2-40B4-BE49-F238E27FC236}">
                <a16:creationId xmlns:a16="http://schemas.microsoft.com/office/drawing/2014/main" id="{DE7EDB85-71B7-9642-BB1D-083348944B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3745895"/>
      </p:ext>
    </p:extLst>
  </p:cSld>
  <p:clrMapOvr>
    <a:masterClrMapping/>
  </p:clrMapOvr>
  <mc:AlternateContent xmlns:mc="http://schemas.openxmlformats.org/markup-compatibility/2006" xmlns:p14="http://schemas.microsoft.com/office/powerpoint/2010/main">
    <mc:Choice Requires="p14">
      <p:transition spd="slow" p14:dur="800" advTm="2708">
        <p:circle/>
      </p:transition>
    </mc:Choice>
    <mc:Fallback xmlns="">
      <p:transition spd="slow" advTm="270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876FC7-262C-4D21-BF78-6A5AC1366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ABE409A9-3B26-4DE4-A0DF-736A57D7D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DDFC98DB-AE56-4BC5-A7FC-E1958210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04C56DFB-4797-43DA-AF68-54F5A0288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A2E5DA65-4E8C-4ED5-BB6A-C4E1072C3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D6D08778-9B28-4AB2-8301-3751F4DAF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B6E71DBF-240E-4319-BE17-2155D0DCA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2235DD60-9149-4F52-BA2C-888BBDF8B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1FDAF4AB-72D9-49A1-A44E-F2E432544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C74439E-2FCE-4914-B25A-0E2EACF64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6F2AC5F5-24C6-4B21-B2A6-14E2A3DDE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53E026AA-CFCC-425A-AEBB-5AF946E73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FB34E43-D7A7-44DD-B688-0C80F75A5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9E6D206-E674-40DF-B2D9-F4D4C81F2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B8D71898-E190-48BB-9FA1-B18CFBECD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02FEB4C2-E567-43E3-982F-9FC2F85BB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F3A5AE10-E218-4DE4-8C8A-E5DEF1CF6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E6D62A9D-DBC0-4C69-A05C-785CCECCE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5CCB5FD-6E4A-498D-B96B-BB4FCC1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8CB57E2B-3E69-4131-A938-EE548A3E5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83BD171-940D-49F9-A450-D14C7C7B5F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CA28A8C9-77D1-4849-86D2-1275065E2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0C209A80-098E-469E-8C00-C6968D0D3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400F9E1-E8F2-45AE-AB64-B12ACDD4E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3" name="Rectangle 32">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6" name="Freeform: Shape 55">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76EC10C-0E0A-4B71-AE80-0E36C5EEBEE0}"/>
              </a:ext>
            </a:extLst>
          </p:cNvPr>
          <p:cNvSpPr/>
          <p:nvPr/>
        </p:nvSpPr>
        <p:spPr>
          <a:xfrm>
            <a:off x="2616277" y="1620532"/>
            <a:ext cx="6959446" cy="2103781"/>
          </a:xfrm>
          <a:prstGeom prst="rect">
            <a:avLst/>
          </a:prstGeom>
        </p:spPr>
        <p:txBody>
          <a:bodyPr vert="horz" lIns="228600" tIns="228600" rIns="228600" bIns="0" rtlCol="0" anchor="b">
            <a:normAutofit/>
          </a:bodyPr>
          <a:lstStyle/>
          <a:p>
            <a:pPr algn="ctr" defTabSz="914400">
              <a:lnSpc>
                <a:spcPct val="80000"/>
              </a:lnSpc>
              <a:spcBef>
                <a:spcPct val="0"/>
              </a:spcBef>
              <a:spcAft>
                <a:spcPts val="800"/>
              </a:spcAft>
            </a:pPr>
            <a:endParaRPr lang="en-US" sz="2600" spc="-150" dirty="0">
              <a:solidFill>
                <a:srgbClr val="FFFEFF"/>
              </a:solidFill>
              <a:latin typeface="+mj-lt"/>
              <a:ea typeface="+mj-ea"/>
              <a:cs typeface="+mj-cs"/>
            </a:endParaRPr>
          </a:p>
          <a:p>
            <a:pPr algn="ctr" defTabSz="914400">
              <a:lnSpc>
                <a:spcPct val="80000"/>
              </a:lnSpc>
              <a:spcBef>
                <a:spcPct val="0"/>
              </a:spcBef>
              <a:spcAft>
                <a:spcPts val="800"/>
              </a:spcAft>
            </a:pPr>
            <a:endParaRPr lang="en-US" sz="2600" spc="-150" dirty="0">
              <a:solidFill>
                <a:srgbClr val="FFFEFF"/>
              </a:solidFill>
              <a:latin typeface="+mj-lt"/>
              <a:ea typeface="+mj-ea"/>
              <a:cs typeface="+mj-cs"/>
            </a:endParaRPr>
          </a:p>
          <a:p>
            <a:pPr algn="ctr" defTabSz="914400">
              <a:lnSpc>
                <a:spcPct val="80000"/>
              </a:lnSpc>
              <a:spcBef>
                <a:spcPct val="0"/>
              </a:spcBef>
              <a:spcAft>
                <a:spcPts val="800"/>
              </a:spcAft>
            </a:pPr>
            <a:r>
              <a:rPr lang="en-US" sz="2600" b="1" spc="-150" dirty="0">
                <a:latin typeface="Cooper Black" panose="0208090404030B020404" pitchFamily="18" charset="77"/>
                <a:ea typeface="+mj-ea"/>
                <a:cs typeface="Broadway" panose="020F0502020204030204" pitchFamily="34" charset="0"/>
              </a:rPr>
              <a:t>BE A PART OF OUR </a:t>
            </a:r>
          </a:p>
          <a:p>
            <a:pPr algn="ctr" defTabSz="914400">
              <a:lnSpc>
                <a:spcPct val="80000"/>
              </a:lnSpc>
              <a:spcBef>
                <a:spcPct val="0"/>
              </a:spcBef>
              <a:spcAft>
                <a:spcPts val="800"/>
              </a:spcAft>
            </a:pPr>
            <a:r>
              <a:rPr lang="en-US" sz="2600" b="1" u="sng" spc="-150" dirty="0">
                <a:latin typeface="Cooper Black" panose="0208090404030B020404" pitchFamily="18" charset="77"/>
                <a:ea typeface="+mj-ea"/>
                <a:cs typeface="Broadway" panose="020F0502020204030204" pitchFamily="34" charset="0"/>
              </a:rPr>
              <a:t>ALL-STAR TENANT PROGRAM!!</a:t>
            </a:r>
          </a:p>
        </p:txBody>
      </p:sp>
      <p:pic>
        <p:nvPicPr>
          <p:cNvPr id="3" name="Audio 2">
            <a:hlinkClick r:id="" action="ppaction://media"/>
            <a:extLst>
              <a:ext uri="{FF2B5EF4-FFF2-40B4-BE49-F238E27FC236}">
                <a16:creationId xmlns:a16="http://schemas.microsoft.com/office/drawing/2014/main" id="{A1F8CB44-A519-5842-85BC-C12F179A8E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52890750"/>
      </p:ext>
    </p:extLst>
  </p:cSld>
  <p:clrMapOvr>
    <a:masterClrMapping/>
  </p:clrMapOvr>
  <mc:AlternateContent xmlns:mc="http://schemas.openxmlformats.org/markup-compatibility/2006" xmlns:p14="http://schemas.microsoft.com/office/powerpoint/2010/main">
    <mc:Choice Requires="p14">
      <p:transition spd="slow" p14:dur="1500" advTm="4858">
        <p:split orient="vert"/>
      </p:transition>
    </mc:Choice>
    <mc:Fallback xmlns="">
      <p:transition spd="slow" advTm="485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2"/>
                                        </p:tgtEl>
                                        <p:attrNameLst>
                                          <p:attrName>ppt_w</p:attrName>
                                        </p:attrNameLst>
                                      </p:cBhvr>
                                      <p:tavLst>
                                        <p:tav tm="0">
                                          <p:val>
                                            <p:strVal val="ppt_w"/>
                                          </p:val>
                                        </p:tav>
                                        <p:tav tm="100000">
                                          <p:val>
                                            <p:fltVal val="0"/>
                                          </p:val>
                                        </p:tav>
                                      </p:tavLst>
                                    </p:anim>
                                    <p:anim calcmode="lin" valueType="num">
                                      <p:cBhvr>
                                        <p:cTn id="11" dur="500"/>
                                        <p:tgtEl>
                                          <p:spTgt spid="2"/>
                                        </p:tgtEl>
                                        <p:attrNameLst>
                                          <p:attrName>ppt_h</p:attrName>
                                        </p:attrNameLst>
                                      </p:cBhvr>
                                      <p:tavLst>
                                        <p:tav tm="0">
                                          <p:val>
                                            <p:strVal val="ppt_h"/>
                                          </p:val>
                                        </p:tav>
                                        <p:tav tm="100000">
                                          <p:val>
                                            <p:fltVal val="0"/>
                                          </p:val>
                                        </p:tav>
                                      </p:tavLst>
                                    </p:anim>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4">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Shape 38">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Shape 40">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Shape 42">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2327E33D-45D7-4AA8-A8D4-FBDAA1C96C94}"/>
              </a:ext>
            </a:extLst>
          </p:cNvPr>
          <p:cNvSpPr/>
          <p:nvPr/>
        </p:nvSpPr>
        <p:spPr>
          <a:xfrm>
            <a:off x="798577" y="707136"/>
            <a:ext cx="5562187" cy="5344672"/>
          </a:xfrm>
          <a:prstGeom prst="rect">
            <a:avLst/>
          </a:prstGeom>
        </p:spPr>
        <p:txBody>
          <a:bodyPr vert="horz" lIns="91440" tIns="45720" rIns="91440" bIns="45720" rtlCol="0" anchor="ctr">
            <a:normAutofit/>
          </a:bodyPr>
          <a:lstStyle/>
          <a:p>
            <a:pPr defTabSz="914400">
              <a:lnSpc>
                <a:spcPct val="110000"/>
              </a:lnSpc>
              <a:spcBef>
                <a:spcPct val="20000"/>
              </a:spcBef>
              <a:spcAft>
                <a:spcPts val="600"/>
              </a:spcAft>
              <a:buClr>
                <a:schemeClr val="accent1"/>
              </a:buClr>
              <a:buSzPct val="110000"/>
            </a:pPr>
            <a:r>
              <a:rPr lang="en-US" sz="1400" b="1" dirty="0"/>
              <a:t>CONGRATULATIONS AND WELCOME!</a:t>
            </a:r>
          </a:p>
          <a:p>
            <a:pPr indent="-228600" defTabSz="914400">
              <a:lnSpc>
                <a:spcPct val="110000"/>
              </a:lnSpc>
              <a:spcBef>
                <a:spcPct val="20000"/>
              </a:spcBef>
              <a:spcAft>
                <a:spcPts val="600"/>
              </a:spcAft>
              <a:buClr>
                <a:schemeClr val="accent1"/>
              </a:buClr>
              <a:buSzPct val="110000"/>
              <a:buFont typeface="Wingdings" panose="05000000000000000000" pitchFamily="2" charset="2"/>
              <a:buChar char="§"/>
            </a:pPr>
            <a:endParaRPr lang="en-US" sz="1400" b="1" dirty="0"/>
          </a:p>
          <a:p>
            <a:pPr marL="342900" indent="-228600" defTabSz="914400">
              <a:lnSpc>
                <a:spcPct val="110000"/>
              </a:lnSpc>
              <a:spcBef>
                <a:spcPct val="20000"/>
              </a:spcBef>
              <a:spcAft>
                <a:spcPts val="600"/>
              </a:spcAft>
              <a:buClr>
                <a:schemeClr val="accent1"/>
              </a:buClr>
              <a:buSzPct val="110000"/>
              <a:buFont typeface="Wingdings" panose="05000000000000000000" pitchFamily="2" charset="2"/>
              <a:buChar char="§"/>
            </a:pPr>
            <a:r>
              <a:rPr lang="en-US" sz="1400" dirty="0"/>
              <a:t>At </a:t>
            </a:r>
            <a:r>
              <a:rPr lang="en-US" sz="1400" i="1" dirty="0"/>
              <a:t>Sweet Suite Home Rentals</a:t>
            </a:r>
            <a:r>
              <a:rPr lang="en-US" sz="1400" dirty="0"/>
              <a:t>, we pride ourselves in creating a community of beautiful, well-maintained homes for our dignified tenants.</a:t>
            </a:r>
          </a:p>
          <a:p>
            <a:pPr marL="342900" indent="-228600" defTabSz="914400">
              <a:lnSpc>
                <a:spcPct val="110000"/>
              </a:lnSpc>
              <a:spcBef>
                <a:spcPct val="20000"/>
              </a:spcBef>
              <a:spcAft>
                <a:spcPts val="600"/>
              </a:spcAft>
              <a:buClr>
                <a:schemeClr val="accent1"/>
              </a:buClr>
              <a:buSzPct val="110000"/>
              <a:buFont typeface="Wingdings" panose="05000000000000000000" pitchFamily="2" charset="2"/>
              <a:buChar char="§"/>
            </a:pPr>
            <a:r>
              <a:rPr lang="en-US" sz="1400" dirty="0"/>
              <a:t>At </a:t>
            </a:r>
            <a:r>
              <a:rPr lang="en-US" sz="1400" i="1" dirty="0"/>
              <a:t>Sweet Suite Home Rentals</a:t>
            </a:r>
            <a:r>
              <a:rPr lang="en-US" sz="1400" dirty="0"/>
              <a:t>, we provide housing for tenants who expect from themselves cozy, beautiful homes and a respectful, friendly, relationship with their property managers, neighbors and community. </a:t>
            </a:r>
          </a:p>
          <a:p>
            <a:pPr marL="342900" indent="-228600" defTabSz="914400">
              <a:lnSpc>
                <a:spcPct val="110000"/>
              </a:lnSpc>
              <a:spcBef>
                <a:spcPct val="20000"/>
              </a:spcBef>
              <a:spcAft>
                <a:spcPts val="600"/>
              </a:spcAft>
              <a:buClr>
                <a:schemeClr val="accent1"/>
              </a:buClr>
              <a:buSzPct val="110000"/>
              <a:buFont typeface="Wingdings" panose="05000000000000000000" pitchFamily="2" charset="2"/>
              <a:buChar char="§"/>
            </a:pPr>
            <a:r>
              <a:rPr lang="en-US" sz="1400" dirty="0"/>
              <a:t>We select only the best candidates to live in our family of triplex homes as tenants are thoughtfully and carefully selected based </a:t>
            </a:r>
            <a:r>
              <a:rPr lang="en-US" sz="1400"/>
              <a:t>on a strict </a:t>
            </a:r>
            <a:r>
              <a:rPr lang="en-US" sz="1400" dirty="0"/>
              <a:t>suitability criteria.</a:t>
            </a:r>
          </a:p>
          <a:p>
            <a:pPr marL="342900" lvl="0" indent="-228600" defTabSz="914400">
              <a:lnSpc>
                <a:spcPct val="110000"/>
              </a:lnSpc>
              <a:spcBef>
                <a:spcPct val="20000"/>
              </a:spcBef>
              <a:spcAft>
                <a:spcPts val="600"/>
              </a:spcAft>
              <a:buClr>
                <a:schemeClr val="accent1"/>
              </a:buClr>
              <a:buSzPct val="110000"/>
              <a:buFont typeface="Wingdings" panose="05000000000000000000" pitchFamily="2" charset="2"/>
              <a:buChar char="§"/>
            </a:pPr>
            <a:r>
              <a:rPr lang="en-US" sz="1400" dirty="0"/>
              <a:t>We take pride in providing safe, clean, and comfortable homes for our tenants while maintaining a strong professional relationship.   You should be proud to live in our homes.</a:t>
            </a:r>
          </a:p>
          <a:p>
            <a:pPr marL="114300" lvl="0" indent="-228600" defTabSz="914400">
              <a:lnSpc>
                <a:spcPct val="110000"/>
              </a:lnSpc>
              <a:spcBef>
                <a:spcPct val="20000"/>
              </a:spcBef>
              <a:spcAft>
                <a:spcPts val="600"/>
              </a:spcAft>
              <a:buClr>
                <a:schemeClr val="accent1"/>
              </a:buClr>
              <a:buSzPct val="110000"/>
              <a:buFont typeface="Wingdings" panose="05000000000000000000" pitchFamily="2" charset="2"/>
              <a:buChar char="§"/>
            </a:pPr>
            <a:endParaRPr lang="en-US" sz="1400" dirty="0"/>
          </a:p>
          <a:p>
            <a:pPr marL="342900" lvl="0" indent="-228600" defTabSz="914400">
              <a:lnSpc>
                <a:spcPct val="110000"/>
              </a:lnSpc>
              <a:spcBef>
                <a:spcPct val="20000"/>
              </a:spcBef>
              <a:spcAft>
                <a:spcPts val="600"/>
              </a:spcAft>
              <a:buClr>
                <a:schemeClr val="accent1"/>
              </a:buClr>
              <a:buSzPct val="110000"/>
              <a:buFont typeface="Wingdings" panose="05000000000000000000" pitchFamily="2" charset="2"/>
              <a:buChar char="§"/>
            </a:pPr>
            <a:r>
              <a:rPr lang="en-US" sz="1400" dirty="0"/>
              <a:t>Thank-you for choosing us for your housing needs.</a:t>
            </a:r>
          </a:p>
        </p:txBody>
      </p:sp>
      <p:pic>
        <p:nvPicPr>
          <p:cNvPr id="57" name="Audio 56">
            <a:hlinkClick r:id="" action="ppaction://media"/>
            <a:extLst>
              <a:ext uri="{FF2B5EF4-FFF2-40B4-BE49-F238E27FC236}">
                <a16:creationId xmlns:a16="http://schemas.microsoft.com/office/drawing/2014/main" id="{532FDA25-C001-7340-8095-053D61E6EA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25898659"/>
      </p:ext>
    </p:extLst>
  </p:cSld>
  <p:clrMapOvr>
    <a:masterClrMapping/>
  </p:clrMapOvr>
  <mc:AlternateContent xmlns:mc="http://schemas.openxmlformats.org/markup-compatibility/2006" xmlns:p14="http://schemas.microsoft.com/office/powerpoint/2010/main">
    <mc:Choice Requires="p14">
      <p:transition spd="slow" p14:dur="800" advTm="58602">
        <p:circle/>
      </p:transition>
    </mc:Choice>
    <mc:Fallback xmlns="">
      <p:transition spd="slow" advTm="5860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6"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7" name="Rectangle 34">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Freeform: Shape 38">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4E7E5270-A240-4959-BC43-45E590DBBEA5}"/>
              </a:ext>
            </a:extLst>
          </p:cNvPr>
          <p:cNvSpPr/>
          <p:nvPr/>
        </p:nvSpPr>
        <p:spPr>
          <a:xfrm>
            <a:off x="4846319" y="771527"/>
            <a:ext cx="6554001" cy="4975226"/>
          </a:xfrm>
          <a:prstGeom prst="rect">
            <a:avLst/>
          </a:prstGeom>
        </p:spPr>
        <p:txBody>
          <a:bodyPr vert="horz" lIns="91440" tIns="45720" rIns="91440" bIns="45720" rtlCol="0" anchor="ctr">
            <a:normAutofit/>
          </a:bodyPr>
          <a:lstStyle/>
          <a:p>
            <a:pPr defTabSz="914400">
              <a:lnSpc>
                <a:spcPct val="110000"/>
              </a:lnSpc>
              <a:spcAft>
                <a:spcPts val="800"/>
              </a:spcAft>
              <a:buClr>
                <a:schemeClr val="accent1"/>
              </a:buClr>
              <a:buSzPct val="110000"/>
            </a:pPr>
            <a:r>
              <a:rPr lang="en-US" b="1" u="sng" dirty="0"/>
              <a:t>OUR MISSION STATEMENT</a:t>
            </a:r>
          </a:p>
          <a:p>
            <a:pPr defTabSz="914400">
              <a:lnSpc>
                <a:spcPct val="110000"/>
              </a:lnSpc>
              <a:spcAft>
                <a:spcPts val="800"/>
              </a:spcAft>
              <a:buClr>
                <a:schemeClr val="accent1"/>
              </a:buClr>
              <a:buSzPct val="110000"/>
            </a:pPr>
            <a:endParaRPr lang="en-US" b="1" u="sng" dirty="0"/>
          </a:p>
          <a:p>
            <a:pPr defTabSz="914400">
              <a:lnSpc>
                <a:spcPct val="110000"/>
              </a:lnSpc>
              <a:spcAft>
                <a:spcPts val="800"/>
              </a:spcAft>
              <a:buClr>
                <a:schemeClr val="accent1"/>
              </a:buClr>
              <a:buSzPct val="110000"/>
            </a:pPr>
            <a:r>
              <a:rPr lang="en-US" dirty="0"/>
              <a:t>To provide beautiful, well-maintained housing for select tenants who:   </a:t>
            </a:r>
          </a:p>
          <a:p>
            <a:pPr marL="914400" lvl="1" indent="-228600" defTabSz="914400">
              <a:lnSpc>
                <a:spcPct val="110000"/>
              </a:lnSpc>
              <a:spcAft>
                <a:spcPts val="800"/>
              </a:spcAft>
              <a:buClr>
                <a:schemeClr val="accent1"/>
              </a:buClr>
              <a:buSzPct val="110000"/>
              <a:buFont typeface="Wingdings" panose="05000000000000000000" pitchFamily="2" charset="2"/>
              <a:buChar char="§"/>
            </a:pPr>
            <a:r>
              <a:rPr lang="en-US" dirty="0"/>
              <a:t>Maintain respectful and friendly relationships with their neighbors and community,</a:t>
            </a:r>
          </a:p>
          <a:p>
            <a:pPr marL="914400" lvl="1" indent="-228600" defTabSz="914400">
              <a:lnSpc>
                <a:spcPct val="110000"/>
              </a:lnSpc>
              <a:spcAft>
                <a:spcPts val="800"/>
              </a:spcAft>
              <a:buClr>
                <a:schemeClr val="accent1"/>
              </a:buClr>
              <a:buSzPct val="110000"/>
              <a:buFont typeface="Wingdings" panose="05000000000000000000" pitchFamily="2" charset="2"/>
              <a:buChar char="§"/>
            </a:pPr>
            <a:r>
              <a:rPr lang="en-US" dirty="0"/>
              <a:t>Always make their payments on time, </a:t>
            </a:r>
          </a:p>
          <a:p>
            <a:pPr marL="914400" lvl="1" indent="-228600" defTabSz="914400">
              <a:lnSpc>
                <a:spcPct val="110000"/>
              </a:lnSpc>
              <a:spcAft>
                <a:spcPts val="800"/>
              </a:spcAft>
              <a:buClr>
                <a:schemeClr val="accent1"/>
              </a:buClr>
              <a:buSzPct val="110000"/>
              <a:buFont typeface="Wingdings" panose="05000000000000000000" pitchFamily="2" charset="2"/>
              <a:buChar char="§"/>
            </a:pPr>
            <a:r>
              <a:rPr lang="en-US" dirty="0"/>
              <a:t>Take care of their home and property.</a:t>
            </a:r>
          </a:p>
          <a:p>
            <a:pPr indent="-228600" defTabSz="914400">
              <a:lnSpc>
                <a:spcPct val="110000"/>
              </a:lnSpc>
              <a:spcAft>
                <a:spcPts val="800"/>
              </a:spcAft>
              <a:buClr>
                <a:schemeClr val="accent1"/>
              </a:buClr>
              <a:buSzPct val="110000"/>
              <a:buFont typeface="Wingdings" panose="05000000000000000000" pitchFamily="2" charset="2"/>
              <a:buChar char="§"/>
            </a:pPr>
            <a:r>
              <a:rPr lang="en-US" dirty="0"/>
              <a:t>In return, </a:t>
            </a:r>
            <a:r>
              <a:rPr lang="en-US" i="1" dirty="0"/>
              <a:t>Sweet Suite Home Rentals </a:t>
            </a:r>
            <a:r>
              <a:rPr lang="en-US" dirty="0"/>
              <a:t>will provide:</a:t>
            </a:r>
          </a:p>
          <a:p>
            <a:pPr marL="800100" lvl="1" indent="-228600" defTabSz="914400">
              <a:lnSpc>
                <a:spcPct val="110000"/>
              </a:lnSpc>
              <a:buClr>
                <a:schemeClr val="accent1"/>
              </a:buClr>
              <a:buSzPct val="110000"/>
              <a:buFont typeface="Wingdings" panose="05000000000000000000" pitchFamily="2" charset="2"/>
              <a:buChar char="§"/>
            </a:pPr>
            <a:r>
              <a:rPr lang="en-US" dirty="0"/>
              <a:t>Beautiful, well-maintained homes</a:t>
            </a:r>
          </a:p>
          <a:p>
            <a:pPr marL="800100" lvl="1" indent="-228600" defTabSz="914400">
              <a:lnSpc>
                <a:spcPct val="110000"/>
              </a:lnSpc>
              <a:buClr>
                <a:schemeClr val="accent1"/>
              </a:buClr>
              <a:buSzPct val="110000"/>
              <a:buFont typeface="Wingdings" panose="05000000000000000000" pitchFamily="2" charset="2"/>
              <a:buChar char="§"/>
            </a:pPr>
            <a:r>
              <a:rPr lang="en-US" dirty="0"/>
              <a:t>Excellent service</a:t>
            </a:r>
          </a:p>
          <a:p>
            <a:pPr marL="800100" lvl="1" indent="-228600" defTabSz="914400">
              <a:lnSpc>
                <a:spcPct val="110000"/>
              </a:lnSpc>
              <a:spcAft>
                <a:spcPts val="800"/>
              </a:spcAft>
              <a:buClr>
                <a:schemeClr val="accent1"/>
              </a:buClr>
              <a:buSzPct val="110000"/>
              <a:buFont typeface="Wingdings" panose="05000000000000000000" pitchFamily="2" charset="2"/>
              <a:buChar char="§"/>
            </a:pPr>
            <a:r>
              <a:rPr lang="en-US" dirty="0"/>
              <a:t>Compatible rates</a:t>
            </a:r>
          </a:p>
        </p:txBody>
      </p:sp>
      <p:pic>
        <p:nvPicPr>
          <p:cNvPr id="44" name="Audio 43">
            <a:hlinkClick r:id="" action="ppaction://media"/>
            <a:extLst>
              <a:ext uri="{FF2B5EF4-FFF2-40B4-BE49-F238E27FC236}">
                <a16:creationId xmlns:a16="http://schemas.microsoft.com/office/drawing/2014/main" id="{DB1D37C6-51BE-F546-8DEA-98BD1BA129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332087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advTm="31371">
        <p:circle/>
      </p:transition>
    </mc:Choice>
    <mc:Fallback xmlns="">
      <p:transition spd="slow" advTm="3137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6"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7" name="Freeform: Shape 57">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27C3E013-52B1-48D4-A043-71293231D427}"/>
              </a:ext>
            </a:extLst>
          </p:cNvPr>
          <p:cNvSpPr/>
          <p:nvPr/>
        </p:nvSpPr>
        <p:spPr>
          <a:xfrm>
            <a:off x="807721" y="2635976"/>
            <a:ext cx="8821511" cy="3542776"/>
          </a:xfrm>
          <a:prstGeom prst="rect">
            <a:avLst/>
          </a:prstGeom>
        </p:spPr>
        <p:txBody>
          <a:bodyPr vert="horz" lIns="91440" tIns="45720" rIns="91440" bIns="45720" rtlCol="0" anchor="ctr">
            <a:normAutofit/>
          </a:bodyPr>
          <a:lstStyle/>
          <a:p>
            <a:pPr defTabSz="914400">
              <a:lnSpc>
                <a:spcPct val="120000"/>
              </a:lnSpc>
              <a:spcAft>
                <a:spcPts val="800"/>
              </a:spcAft>
              <a:buClr>
                <a:schemeClr val="accent1"/>
              </a:buClr>
              <a:buSzPct val="110000"/>
            </a:pPr>
            <a:r>
              <a:rPr lang="en-US" sz="1600" b="1" u="sng" dirty="0"/>
              <a:t>WHAT IS A RENTAL  AGREEMENT?</a:t>
            </a:r>
          </a:p>
          <a:p>
            <a:pPr indent="-228600" defTabSz="914400">
              <a:lnSpc>
                <a:spcPct val="120000"/>
              </a:lnSpc>
              <a:spcAft>
                <a:spcPts val="800"/>
              </a:spcAft>
              <a:buClr>
                <a:schemeClr val="accent1"/>
              </a:buClr>
              <a:buSzPct val="110000"/>
              <a:buFont typeface="Wingdings" panose="05000000000000000000" pitchFamily="2" charset="2"/>
              <a:buChar char="§"/>
            </a:pPr>
            <a:endParaRPr lang="en-US" sz="1600" dirty="0"/>
          </a:p>
          <a:p>
            <a:pPr indent="-228600" defTabSz="914400">
              <a:lnSpc>
                <a:spcPct val="120000"/>
              </a:lnSpc>
              <a:spcAft>
                <a:spcPts val="800"/>
              </a:spcAft>
              <a:buClr>
                <a:schemeClr val="accent1"/>
              </a:buClr>
              <a:buSzPct val="110000"/>
              <a:buFont typeface="Wingdings" panose="05000000000000000000" pitchFamily="2" charset="2"/>
              <a:buChar char="§"/>
            </a:pPr>
            <a:r>
              <a:rPr lang="en-US" sz="1600" dirty="0"/>
              <a:t>The  promise from the Landlord to provide a home in good cosmetic shape, with safe mechanical systems for the full term of the rental agreement.</a:t>
            </a:r>
          </a:p>
          <a:p>
            <a:pPr defTabSz="914400">
              <a:lnSpc>
                <a:spcPct val="120000"/>
              </a:lnSpc>
              <a:spcAft>
                <a:spcPts val="800"/>
              </a:spcAft>
              <a:buClr>
                <a:schemeClr val="accent1"/>
              </a:buClr>
              <a:buSzPct val="110000"/>
            </a:pPr>
            <a:r>
              <a:rPr lang="en-US" sz="1600" dirty="0"/>
              <a:t>AND</a:t>
            </a:r>
          </a:p>
          <a:p>
            <a:pPr indent="-228600" defTabSz="914400">
              <a:lnSpc>
                <a:spcPct val="120000"/>
              </a:lnSpc>
              <a:spcAft>
                <a:spcPts val="800"/>
              </a:spcAft>
              <a:buClr>
                <a:schemeClr val="accent1"/>
              </a:buClr>
              <a:buSzPct val="110000"/>
              <a:buFont typeface="Wingdings" panose="05000000000000000000" pitchFamily="2" charset="2"/>
              <a:buChar char="§"/>
            </a:pPr>
            <a:r>
              <a:rPr lang="en-US" sz="1600" dirty="0"/>
              <a:t>The promise from the Tenant to treat the property with care by maintaining its good condition and paying rent on time for the full term of the rental agreement.</a:t>
            </a:r>
          </a:p>
        </p:txBody>
      </p:sp>
      <p:pic>
        <p:nvPicPr>
          <p:cNvPr id="5" name="Audio 4">
            <a:hlinkClick r:id="" action="ppaction://media"/>
            <a:extLst>
              <a:ext uri="{FF2B5EF4-FFF2-40B4-BE49-F238E27FC236}">
                <a16:creationId xmlns:a16="http://schemas.microsoft.com/office/drawing/2014/main" id="{CA121620-4210-D54A-A6CD-C4BD235D44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69168535"/>
      </p:ext>
    </p:extLst>
  </p:cSld>
  <p:clrMapOvr>
    <a:overrideClrMapping bg1="dk1" tx1="lt1" bg2="dk2" tx2="lt2" accent1="accent1" accent2="accent2" accent3="accent3" accent4="accent4" accent5="accent5" accent6="accent6" hlink="hlink" folHlink="folHlink"/>
  </p:clrMapOvr>
  <p:transition spd="slow" advTm="2651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8" name="Freeform: Shape 57">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BD017AC2-85BF-46C0-9F79-E0969E2DE505}"/>
              </a:ext>
            </a:extLst>
          </p:cNvPr>
          <p:cNvSpPr/>
          <p:nvPr/>
        </p:nvSpPr>
        <p:spPr>
          <a:xfrm>
            <a:off x="807721" y="2648168"/>
            <a:ext cx="8227269" cy="3542776"/>
          </a:xfrm>
          <a:prstGeom prst="rect">
            <a:avLst/>
          </a:prstGeom>
        </p:spPr>
        <p:txBody>
          <a:bodyPr vert="horz" lIns="91440" tIns="45720" rIns="91440" bIns="45720" rtlCol="0" anchor="ctr">
            <a:normAutofit fontScale="92500"/>
          </a:bodyPr>
          <a:lstStyle/>
          <a:p>
            <a:pPr defTabSz="914400">
              <a:lnSpc>
                <a:spcPct val="110000"/>
              </a:lnSpc>
              <a:spcAft>
                <a:spcPts val="800"/>
              </a:spcAft>
              <a:buClr>
                <a:schemeClr val="accent1"/>
              </a:buClr>
              <a:buSzPct val="110000"/>
            </a:pPr>
            <a:r>
              <a:rPr lang="en-US" sz="1500" dirty="0"/>
              <a:t>Congratulations on your move to a triplex! </a:t>
            </a:r>
          </a:p>
          <a:p>
            <a:pPr defTabSz="914400">
              <a:lnSpc>
                <a:spcPct val="110000"/>
              </a:lnSpc>
              <a:spcAft>
                <a:spcPts val="800"/>
              </a:spcAft>
              <a:buClr>
                <a:schemeClr val="accent1"/>
              </a:buClr>
              <a:buSzPct val="110000"/>
            </a:pPr>
            <a:endParaRPr lang="en-US" sz="1500" dirty="0"/>
          </a:p>
          <a:p>
            <a:pPr defTabSz="914400">
              <a:lnSpc>
                <a:spcPct val="110000"/>
              </a:lnSpc>
              <a:spcAft>
                <a:spcPts val="800"/>
              </a:spcAft>
              <a:buClr>
                <a:schemeClr val="accent1"/>
              </a:buClr>
              <a:buSzPct val="110000"/>
            </a:pPr>
            <a:r>
              <a:rPr lang="en-US" sz="1500" dirty="0"/>
              <a:t> You have maintenance responsibilities with your home for the full term of the rental agreement.  </a:t>
            </a:r>
          </a:p>
          <a:p>
            <a:pPr indent="-228600" defTabSz="914400">
              <a:lnSpc>
                <a:spcPct val="110000"/>
              </a:lnSpc>
              <a:spcAft>
                <a:spcPts val="800"/>
              </a:spcAft>
              <a:buClr>
                <a:schemeClr val="accent1"/>
              </a:buClr>
              <a:buSzPct val="110000"/>
              <a:buFont typeface="Wingdings" panose="05000000000000000000" pitchFamily="2" charset="2"/>
              <a:buChar char="§"/>
            </a:pPr>
            <a:endParaRPr lang="en-US" sz="1500" dirty="0"/>
          </a:p>
          <a:p>
            <a:pPr defTabSz="914400">
              <a:lnSpc>
                <a:spcPct val="110000"/>
              </a:lnSpc>
              <a:spcAft>
                <a:spcPts val="800"/>
              </a:spcAft>
              <a:buClr>
                <a:schemeClr val="accent1"/>
              </a:buClr>
              <a:buSzPct val="110000"/>
            </a:pPr>
            <a:r>
              <a:rPr lang="en-US" sz="1500" b="1" u="sng" dirty="0"/>
              <a:t>YOUR RESPONSIBILITIES:</a:t>
            </a:r>
            <a:endParaRPr lang="en-US" sz="1500" dirty="0"/>
          </a:p>
          <a:p>
            <a:pPr marL="342900" lvl="0" indent="-228600" defTabSz="914400">
              <a:lnSpc>
                <a:spcPct val="110000"/>
              </a:lnSpc>
              <a:spcAft>
                <a:spcPts val="0"/>
              </a:spcAft>
              <a:buClr>
                <a:schemeClr val="accent1"/>
              </a:buClr>
              <a:buSzPct val="110000"/>
              <a:buFont typeface="Wingdings" panose="05000000000000000000" pitchFamily="2" charset="2"/>
              <a:buChar char="§"/>
            </a:pPr>
            <a:r>
              <a:rPr lang="en-US" sz="1500" dirty="0"/>
              <a:t>Help maintain your home in good condition and prevent costly repairs.</a:t>
            </a:r>
          </a:p>
          <a:p>
            <a:pPr marL="114300" lvl="0" indent="-228600" defTabSz="914400">
              <a:lnSpc>
                <a:spcPct val="110000"/>
              </a:lnSpc>
              <a:spcAft>
                <a:spcPts val="0"/>
              </a:spcAft>
              <a:buClr>
                <a:schemeClr val="accent1"/>
              </a:buClr>
              <a:buSzPct val="110000"/>
              <a:buFont typeface="Wingdings" panose="05000000000000000000" pitchFamily="2" charset="2"/>
              <a:buChar char="§"/>
            </a:pPr>
            <a:endParaRPr lang="en-US" sz="1500" dirty="0"/>
          </a:p>
          <a:p>
            <a:pPr marL="342900" lvl="0" indent="-228600" defTabSz="914400">
              <a:lnSpc>
                <a:spcPct val="110000"/>
              </a:lnSpc>
              <a:spcAft>
                <a:spcPts val="0"/>
              </a:spcAft>
              <a:buClr>
                <a:schemeClr val="accent1"/>
              </a:buClr>
              <a:buSzPct val="110000"/>
              <a:buFont typeface="Wingdings" panose="05000000000000000000" pitchFamily="2" charset="2"/>
              <a:buChar char="§"/>
            </a:pPr>
            <a:r>
              <a:rPr lang="en-US" sz="1500" dirty="0"/>
              <a:t>Follow the terms and conditions set out in the Lease Agreement.</a:t>
            </a:r>
          </a:p>
          <a:p>
            <a:pPr marL="114300" lvl="0" indent="-228600" defTabSz="914400">
              <a:lnSpc>
                <a:spcPct val="110000"/>
              </a:lnSpc>
              <a:spcAft>
                <a:spcPts val="0"/>
              </a:spcAft>
              <a:buClr>
                <a:schemeClr val="accent1"/>
              </a:buClr>
              <a:buSzPct val="110000"/>
              <a:buFont typeface="Wingdings" panose="05000000000000000000" pitchFamily="2" charset="2"/>
              <a:buChar char="§"/>
            </a:pPr>
            <a:endParaRPr lang="en-US" sz="1500" dirty="0"/>
          </a:p>
          <a:p>
            <a:pPr lvl="0" defTabSz="914400">
              <a:lnSpc>
                <a:spcPct val="110000"/>
              </a:lnSpc>
              <a:spcAft>
                <a:spcPts val="0"/>
              </a:spcAft>
              <a:buClr>
                <a:schemeClr val="accent1"/>
              </a:buClr>
              <a:buSzPct val="110000"/>
            </a:pPr>
            <a:r>
              <a:rPr lang="en-US" sz="1500" b="1" u="sng" dirty="0"/>
              <a:t>WE PROVIDE:  </a:t>
            </a:r>
          </a:p>
          <a:p>
            <a:pPr lvl="0" defTabSz="914400">
              <a:lnSpc>
                <a:spcPct val="110000"/>
              </a:lnSpc>
              <a:spcAft>
                <a:spcPts val="0"/>
              </a:spcAft>
              <a:buClr>
                <a:schemeClr val="accent1"/>
              </a:buClr>
              <a:buSzPct val="110000"/>
            </a:pPr>
            <a:endParaRPr lang="en-US" sz="1500" dirty="0"/>
          </a:p>
          <a:p>
            <a:pPr marL="342900" lvl="0" indent="-228600" defTabSz="914400">
              <a:lnSpc>
                <a:spcPct val="110000"/>
              </a:lnSpc>
              <a:spcAft>
                <a:spcPts val="0"/>
              </a:spcAft>
              <a:buClr>
                <a:schemeClr val="accent1"/>
              </a:buClr>
              <a:buSzPct val="110000"/>
              <a:buFont typeface="Wingdings" panose="05000000000000000000" pitchFamily="2" charset="2"/>
              <a:buChar char="§"/>
            </a:pPr>
            <a:r>
              <a:rPr lang="en-US" sz="1500" dirty="0"/>
              <a:t>Compatible rent and a beautiful and safe home for YOU.</a:t>
            </a:r>
          </a:p>
          <a:p>
            <a:pPr indent="-228600" defTabSz="914400">
              <a:lnSpc>
                <a:spcPct val="110000"/>
              </a:lnSpc>
              <a:spcAft>
                <a:spcPts val="0"/>
              </a:spcAft>
              <a:buClr>
                <a:schemeClr val="accent1"/>
              </a:buClr>
              <a:buSzPct val="110000"/>
              <a:buFont typeface="Wingdings" panose="05000000000000000000" pitchFamily="2" charset="2"/>
              <a:buChar char="§"/>
            </a:pPr>
            <a:endParaRPr lang="en-US" sz="1500" dirty="0"/>
          </a:p>
        </p:txBody>
      </p:sp>
      <p:pic>
        <p:nvPicPr>
          <p:cNvPr id="3" name="Audio 2">
            <a:hlinkClick r:id="" action="ppaction://media"/>
            <a:extLst>
              <a:ext uri="{FF2B5EF4-FFF2-40B4-BE49-F238E27FC236}">
                <a16:creationId xmlns:a16="http://schemas.microsoft.com/office/drawing/2014/main" id="{EC1D6619-5A51-C44A-BAC5-EFD6BA17B4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9026699"/>
      </p:ext>
    </p:extLst>
  </p:cSld>
  <p:clrMapOvr>
    <a:overrideClrMapping bg1="dk1" tx1="lt1" bg2="dk2" tx2="lt2" accent1="accent1" accent2="accent2" accent3="accent3" accent4="accent4" accent5="accent5" accent6="accent6" hlink="hlink" folHlink="folHlink"/>
  </p:clrMapOvr>
  <p:transition spd="slow" advTm="28385">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8" name="Freeform: Shape 57">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281882A7-F0CE-42B3-93C6-D14451E8FB38}"/>
              </a:ext>
            </a:extLst>
          </p:cNvPr>
          <p:cNvSpPr/>
          <p:nvPr/>
        </p:nvSpPr>
        <p:spPr>
          <a:xfrm>
            <a:off x="807721" y="2483680"/>
            <a:ext cx="8227269" cy="3695072"/>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r>
              <a:rPr lang="en-US" sz="1400" b="1" u="sng" dirty="0"/>
              <a:t>MAINTENANCE GUARANTEE</a:t>
            </a:r>
          </a:p>
          <a:p>
            <a:pPr indent="-228600" defTabSz="914400">
              <a:lnSpc>
                <a:spcPct val="110000"/>
              </a:lnSpc>
              <a:spcAft>
                <a:spcPts val="600"/>
              </a:spcAft>
              <a:buClr>
                <a:schemeClr val="accent1"/>
              </a:buClr>
              <a:buSzPct val="110000"/>
              <a:buFont typeface="Wingdings" panose="05000000000000000000" pitchFamily="2" charset="2"/>
              <a:buChar char="§"/>
            </a:pPr>
            <a:endParaRPr lang="en-US" sz="1400" dirty="0"/>
          </a:p>
          <a:p>
            <a:pPr marL="342900" indent="-228600" defTabSz="914400">
              <a:lnSpc>
                <a:spcPct val="110000"/>
              </a:lnSpc>
              <a:spcAft>
                <a:spcPts val="600"/>
              </a:spcAft>
              <a:buClr>
                <a:schemeClr val="accent1"/>
              </a:buClr>
              <a:buSzPct val="110000"/>
              <a:buFont typeface="Wingdings" panose="05000000000000000000" pitchFamily="2" charset="2"/>
              <a:buChar char="§"/>
            </a:pPr>
            <a:r>
              <a:rPr lang="en-US" sz="1400" dirty="0"/>
              <a:t>We are responsible for the mechanical systems (hot water heater, water supplies, furnace and smoke detectors) in your residence and promise to maintain them in good working order for the full term of your rental agreement.</a:t>
            </a:r>
          </a:p>
          <a:p>
            <a:pPr marL="342900" indent="-228600" defTabSz="914400">
              <a:lnSpc>
                <a:spcPct val="110000"/>
              </a:lnSpc>
              <a:spcAft>
                <a:spcPts val="600"/>
              </a:spcAft>
              <a:buClr>
                <a:schemeClr val="accent1"/>
              </a:buClr>
              <a:buSzPct val="110000"/>
              <a:buFont typeface="Wingdings" panose="05000000000000000000" pitchFamily="2" charset="2"/>
              <a:buChar char="§"/>
            </a:pPr>
            <a:endParaRPr lang="en-US" sz="1400" dirty="0"/>
          </a:p>
          <a:p>
            <a:pPr marL="342900" indent="-228600" defTabSz="914400">
              <a:lnSpc>
                <a:spcPct val="110000"/>
              </a:lnSpc>
              <a:spcAft>
                <a:spcPts val="600"/>
              </a:spcAft>
              <a:buClr>
                <a:schemeClr val="accent1"/>
              </a:buClr>
              <a:buSzPct val="110000"/>
              <a:buFont typeface="Wingdings" panose="05000000000000000000" pitchFamily="2" charset="2"/>
              <a:buChar char="§"/>
            </a:pPr>
            <a:r>
              <a:rPr lang="en-US" sz="1400" dirty="0"/>
              <a:t>We employ professional, friendly, service people and utilize several licensed trade professionals to service your home.</a:t>
            </a:r>
          </a:p>
          <a:p>
            <a:pPr marL="342900" indent="-228600" defTabSz="914400">
              <a:lnSpc>
                <a:spcPct val="110000"/>
              </a:lnSpc>
              <a:spcAft>
                <a:spcPts val="600"/>
              </a:spcAft>
              <a:buClr>
                <a:schemeClr val="accent1"/>
              </a:buClr>
              <a:buSzPct val="110000"/>
              <a:buFont typeface="Wingdings" panose="05000000000000000000" pitchFamily="2" charset="2"/>
              <a:buChar char="§"/>
            </a:pPr>
            <a:endParaRPr lang="en-US" sz="1400" dirty="0"/>
          </a:p>
          <a:p>
            <a:pPr marL="342900" indent="-228600" defTabSz="914400">
              <a:lnSpc>
                <a:spcPct val="110000"/>
              </a:lnSpc>
              <a:spcAft>
                <a:spcPts val="600"/>
              </a:spcAft>
              <a:buClr>
                <a:schemeClr val="accent1"/>
              </a:buClr>
              <a:buSzPct val="110000"/>
              <a:buFont typeface="Wingdings" panose="05000000000000000000" pitchFamily="2" charset="2"/>
              <a:buChar char="§"/>
            </a:pPr>
            <a:r>
              <a:rPr lang="en-US" sz="1400" dirty="0"/>
              <a:t>We understand that many people complain about the timelines of their Landlord’s repairs; however we can not repair something that we know nothing about… please contact us when you notice a problem big or small.</a:t>
            </a:r>
          </a:p>
        </p:txBody>
      </p:sp>
      <p:pic>
        <p:nvPicPr>
          <p:cNvPr id="3" name="Audio 2">
            <a:hlinkClick r:id="" action="ppaction://media"/>
            <a:extLst>
              <a:ext uri="{FF2B5EF4-FFF2-40B4-BE49-F238E27FC236}">
                <a16:creationId xmlns:a16="http://schemas.microsoft.com/office/drawing/2014/main" id="{3278ABDE-C520-924A-83D3-52B12CE2A4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93046212"/>
      </p:ext>
    </p:extLst>
  </p:cSld>
  <p:clrMapOvr>
    <a:overrideClrMapping bg1="dk1" tx1="lt1" bg2="dk2" tx2="lt2" accent1="accent1" accent2="accent2" accent3="accent3" accent4="accent4" accent5="accent5" accent6="accent6" hlink="hlink" folHlink="folHlink"/>
  </p:clrMapOvr>
  <p:transition spd="slow" advTm="4516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4"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8"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9"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0"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1"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6" name="Group 85">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7" name="Rectangle 86">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1" name="Rectangle 90">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4"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8"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0"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11"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6" name="Group 115">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17" name="Rectangle 116">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8"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Rectangle 118">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Rectangle 1">
            <a:extLst>
              <a:ext uri="{FF2B5EF4-FFF2-40B4-BE49-F238E27FC236}">
                <a16:creationId xmlns:a16="http://schemas.microsoft.com/office/drawing/2014/main" id="{5653D186-D75B-4878-B66F-69C87DE233F0}"/>
              </a:ext>
            </a:extLst>
          </p:cNvPr>
          <p:cNvSpPr/>
          <p:nvPr/>
        </p:nvSpPr>
        <p:spPr>
          <a:xfrm>
            <a:off x="5118447" y="803186"/>
            <a:ext cx="6281873" cy="5248622"/>
          </a:xfrm>
          <a:prstGeom prst="rect">
            <a:avLst/>
          </a:prstGeom>
        </p:spPr>
        <p:txBody>
          <a:bodyPr vert="horz" lIns="91440" tIns="45720" rIns="91440" bIns="45720" rtlCol="0" anchor="ctr">
            <a:normAutofit/>
          </a:bodyPr>
          <a:lstStyle/>
          <a:p>
            <a:pPr defTabSz="914400">
              <a:lnSpc>
                <a:spcPct val="120000"/>
              </a:lnSpc>
              <a:spcAft>
                <a:spcPts val="0"/>
              </a:spcAft>
              <a:buClr>
                <a:schemeClr val="accent1"/>
              </a:buClr>
              <a:buSzPct val="110000"/>
            </a:pPr>
            <a:r>
              <a:rPr lang="en-US" b="1" u="sng" dirty="0"/>
              <a:t>MAINTENANCE REQUESTS</a:t>
            </a:r>
          </a:p>
          <a:p>
            <a:pPr defTabSz="914400">
              <a:lnSpc>
                <a:spcPct val="120000"/>
              </a:lnSpc>
              <a:spcAft>
                <a:spcPts val="0"/>
              </a:spcAft>
              <a:buClr>
                <a:schemeClr val="accent1"/>
              </a:buClr>
              <a:buSzPct val="110000"/>
            </a:pPr>
            <a:endParaRPr lang="en-US" dirty="0"/>
          </a:p>
          <a:p>
            <a:pPr indent="-228600" defTabSz="914400">
              <a:lnSpc>
                <a:spcPct val="120000"/>
              </a:lnSpc>
              <a:spcAft>
                <a:spcPts val="0"/>
              </a:spcAft>
              <a:buClr>
                <a:schemeClr val="accent1"/>
              </a:buClr>
              <a:buSzPct val="110000"/>
              <a:buFont typeface="Wingdings" panose="05000000000000000000" pitchFamily="2" charset="2"/>
              <a:buChar char="§"/>
            </a:pPr>
            <a:r>
              <a:rPr lang="en-US" dirty="0"/>
              <a:t>If you have a maintenance request, here are your options:</a:t>
            </a:r>
          </a:p>
          <a:p>
            <a:pPr defTabSz="914400">
              <a:lnSpc>
                <a:spcPct val="120000"/>
              </a:lnSpc>
              <a:spcAft>
                <a:spcPts val="0"/>
              </a:spcAft>
              <a:buClr>
                <a:schemeClr val="accent1"/>
              </a:buClr>
              <a:buSzPct val="110000"/>
            </a:pPr>
            <a:r>
              <a:rPr lang="en-US" dirty="0"/>
              <a:t> </a:t>
            </a:r>
          </a:p>
          <a:p>
            <a:pPr marL="228600" lvl="0" defTabSz="914400">
              <a:lnSpc>
                <a:spcPct val="120000"/>
              </a:lnSpc>
              <a:spcAft>
                <a:spcPts val="0"/>
              </a:spcAft>
              <a:buClr>
                <a:schemeClr val="accent1"/>
              </a:buClr>
              <a:buSzPct val="110000"/>
            </a:pPr>
            <a:r>
              <a:rPr lang="en-US" dirty="0"/>
              <a:t>1.  Call and/or text our office at 647-989-0529 .  A copy of your voicemail will be kept for our records.</a:t>
            </a:r>
          </a:p>
          <a:p>
            <a:pPr marL="457200" lvl="0" indent="-228600" defTabSz="914400">
              <a:lnSpc>
                <a:spcPct val="120000"/>
              </a:lnSpc>
              <a:spcAft>
                <a:spcPts val="0"/>
              </a:spcAft>
              <a:buClr>
                <a:schemeClr val="accent1"/>
              </a:buClr>
              <a:buSzPct val="110000"/>
              <a:buFont typeface="Wingdings" panose="05000000000000000000" pitchFamily="2" charset="2"/>
              <a:buChar char="§"/>
            </a:pPr>
            <a:endParaRPr lang="en-US" dirty="0"/>
          </a:p>
          <a:p>
            <a:pPr marL="228600" lvl="0" defTabSz="914400">
              <a:lnSpc>
                <a:spcPct val="120000"/>
              </a:lnSpc>
              <a:spcAft>
                <a:spcPts val="0"/>
              </a:spcAft>
              <a:buClr>
                <a:schemeClr val="accent1"/>
              </a:buClr>
              <a:buSzPct val="110000"/>
            </a:pPr>
            <a:r>
              <a:rPr lang="en-US" dirty="0"/>
              <a:t>2.  E-mail the </a:t>
            </a:r>
            <a:r>
              <a:rPr lang="en-US" i="1" dirty="0"/>
              <a:t>Maintenance Request </a:t>
            </a:r>
            <a:r>
              <a:rPr lang="en-US" dirty="0"/>
              <a:t>form included in your </a:t>
            </a:r>
            <a:r>
              <a:rPr lang="en-US" i="1" dirty="0"/>
              <a:t>Tenant Handbook </a:t>
            </a:r>
            <a:r>
              <a:rPr lang="en-US" dirty="0"/>
              <a:t>to:  </a:t>
            </a:r>
            <a:r>
              <a:rPr lang="en-US" dirty="0">
                <a:hlinkClick r:id="rId4"/>
              </a:rPr>
              <a:t>SSHRservice@outlook.com</a:t>
            </a:r>
            <a:endParaRPr lang="en-US" dirty="0"/>
          </a:p>
          <a:p>
            <a:pPr marL="457200" lvl="0" indent="-228600" defTabSz="914400">
              <a:lnSpc>
                <a:spcPct val="120000"/>
              </a:lnSpc>
              <a:spcAft>
                <a:spcPts val="0"/>
              </a:spcAft>
              <a:buClr>
                <a:schemeClr val="accent1"/>
              </a:buClr>
              <a:buSzPct val="110000"/>
              <a:buFont typeface="Wingdings" panose="05000000000000000000" pitchFamily="2" charset="2"/>
              <a:buChar char="§"/>
            </a:pPr>
            <a:endParaRPr lang="en-US" dirty="0"/>
          </a:p>
          <a:p>
            <a:pPr marL="228600" lvl="0" defTabSz="914400">
              <a:lnSpc>
                <a:spcPct val="120000"/>
              </a:lnSpc>
              <a:spcAft>
                <a:spcPts val="0"/>
              </a:spcAft>
              <a:buClr>
                <a:schemeClr val="accent1"/>
              </a:buClr>
              <a:buSzPct val="110000"/>
            </a:pPr>
            <a:r>
              <a:rPr lang="en-US" dirty="0"/>
              <a:t>3.  Go to our website and submit a Maintenance Request online at </a:t>
            </a:r>
            <a:r>
              <a:rPr lang="en-US" dirty="0">
                <a:hlinkClick r:id="rId5"/>
              </a:rPr>
              <a:t>www.sshr.online</a:t>
            </a:r>
            <a:endParaRPr lang="en-US" dirty="0"/>
          </a:p>
          <a:p>
            <a:pPr marL="457200" lvl="0" indent="-228600" defTabSz="914400">
              <a:lnSpc>
                <a:spcPct val="120000"/>
              </a:lnSpc>
              <a:spcAft>
                <a:spcPts val="0"/>
              </a:spcAft>
              <a:buClr>
                <a:schemeClr val="accent1"/>
              </a:buClr>
              <a:buSzPct val="110000"/>
              <a:buFont typeface="Wingdings" panose="05000000000000000000" pitchFamily="2" charset="2"/>
              <a:buChar char="§"/>
            </a:pPr>
            <a:endParaRPr lang="en-US" dirty="0"/>
          </a:p>
          <a:p>
            <a:pPr indent="-228600" defTabSz="914400">
              <a:lnSpc>
                <a:spcPct val="120000"/>
              </a:lnSpc>
              <a:spcAft>
                <a:spcPts val="800"/>
              </a:spcAft>
              <a:buClr>
                <a:schemeClr val="accent1"/>
              </a:buClr>
              <a:buSzPct val="110000"/>
              <a:buFont typeface="Wingdings" panose="05000000000000000000" pitchFamily="2" charset="2"/>
              <a:buChar char="§"/>
            </a:pPr>
            <a:endParaRPr lang="en-US" dirty="0"/>
          </a:p>
        </p:txBody>
      </p:sp>
      <p:pic>
        <p:nvPicPr>
          <p:cNvPr id="29" name="Audio 28">
            <a:hlinkClick r:id="" action="ppaction://media"/>
            <a:extLst>
              <a:ext uri="{FF2B5EF4-FFF2-40B4-BE49-F238E27FC236}">
                <a16:creationId xmlns:a16="http://schemas.microsoft.com/office/drawing/2014/main" id="{F211BE80-B393-6342-97D7-68B9E3D481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17666214"/>
      </p:ext>
    </p:extLst>
  </p:cSld>
  <p:clrMapOvr>
    <a:overrideClrMapping bg1="dk1" tx1="lt1" bg2="dk2" tx2="lt2" accent1="accent1" accent2="accent2" accent3="accent3" accent4="accent4" accent5="accent5" accent6="accent6" hlink="hlink" folHlink="folHlink"/>
  </p:clrMapOvr>
  <p:transition spd="med" advTm="4916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0" name="Group 59">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61" name="Rectangle 60">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2"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62">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Rectangle 1">
            <a:extLst>
              <a:ext uri="{FF2B5EF4-FFF2-40B4-BE49-F238E27FC236}">
                <a16:creationId xmlns:a16="http://schemas.microsoft.com/office/drawing/2014/main" id="{24524441-223B-40E2-B794-AD1A9C208CC5}"/>
              </a:ext>
            </a:extLst>
          </p:cNvPr>
          <p:cNvSpPr/>
          <p:nvPr/>
        </p:nvSpPr>
        <p:spPr>
          <a:xfrm>
            <a:off x="5118447" y="803186"/>
            <a:ext cx="6281873" cy="5248622"/>
          </a:xfrm>
          <a:prstGeom prst="rect">
            <a:avLst/>
          </a:prstGeom>
        </p:spPr>
        <p:txBody>
          <a:bodyPr vert="horz" lIns="91440" tIns="45720" rIns="91440" bIns="45720" rtlCol="0" anchor="ctr">
            <a:normAutofit/>
          </a:bodyPr>
          <a:lstStyle/>
          <a:p>
            <a:pPr algn="ctr" defTabSz="914400">
              <a:lnSpc>
                <a:spcPct val="120000"/>
              </a:lnSpc>
              <a:spcAft>
                <a:spcPts val="800"/>
              </a:spcAft>
              <a:buClr>
                <a:schemeClr val="accent1"/>
              </a:buClr>
              <a:buSzPct val="110000"/>
            </a:pPr>
            <a:r>
              <a:rPr lang="en-US" b="1" u="sng" dirty="0"/>
              <a:t>IN AN EMERGENCY</a:t>
            </a:r>
          </a:p>
          <a:p>
            <a:pPr indent="-228600" defTabSz="914400">
              <a:lnSpc>
                <a:spcPct val="120000"/>
              </a:lnSpc>
              <a:spcAft>
                <a:spcPts val="800"/>
              </a:spcAft>
              <a:buClr>
                <a:schemeClr val="accent1"/>
              </a:buClr>
              <a:buSzPct val="110000"/>
              <a:buFont typeface="Wingdings" panose="05000000000000000000" pitchFamily="2" charset="2"/>
              <a:buChar char="§"/>
            </a:pPr>
            <a:endParaRPr lang="en-US" dirty="0"/>
          </a:p>
          <a:p>
            <a:pPr defTabSz="914400">
              <a:lnSpc>
                <a:spcPct val="120000"/>
              </a:lnSpc>
              <a:spcAft>
                <a:spcPts val="800"/>
              </a:spcAft>
              <a:buClr>
                <a:schemeClr val="accent1"/>
              </a:buClr>
              <a:buSzPct val="110000"/>
            </a:pPr>
            <a:r>
              <a:rPr lang="en-US" dirty="0"/>
              <a:t>In an emergency, for example:   flooding, fires, or a safety hazard, please contact us as soon as possible.  Your call will be given the highest priority.</a:t>
            </a:r>
          </a:p>
        </p:txBody>
      </p:sp>
      <p:pic>
        <p:nvPicPr>
          <p:cNvPr id="3" name="Audio 2">
            <a:hlinkClick r:id="" action="ppaction://media"/>
            <a:extLst>
              <a:ext uri="{FF2B5EF4-FFF2-40B4-BE49-F238E27FC236}">
                <a16:creationId xmlns:a16="http://schemas.microsoft.com/office/drawing/2014/main" id="{29DD3E48-E3EF-3845-8C4E-2F472A4234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11173866"/>
      </p:ext>
    </p:extLst>
  </p:cSld>
  <p:clrMapOvr>
    <a:overrideClrMapping bg1="dk1" tx1="lt1" bg2="dk2" tx2="lt2" accent1="accent1" accent2="accent2" accent3="accent3" accent4="accent4" accent5="accent5" accent6="accent6" hlink="hlink" folHlink="folHlink"/>
  </p:clrMapOvr>
  <p:transition spd="med" advTm="145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1A3EB1-395C-48FB-BA95-5439A3235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325000FE-C098-406B-87CE-BAB9CE46A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CDF34BE3-1824-4022-B6B9-AFDA30EB2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FF9A5AB3-FA69-4E9C-946D-2D17308E2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57EDAC08-1C9D-40D9-A520-771B515968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5E93F422-916F-49E0-8256-80652FC6B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13AEC57-2012-4E55-AB85-F8A11BC43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59ECF6BB-2F20-4B4B-AD84-C19009662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AA4D0790-D809-4DA0-89CA-86C06A8B4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799A93E6-BB7A-48E8-A3A5-5E09E1E712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38B54890-8E71-4781-98B4-5A11EB230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E9AABFEF-ED87-408F-85A5-6DE2EB973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C452EDA8-D12F-4251-8D62-D65C03D38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7CAFD1A0-26A5-4BCB-838E-8197275DF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6600C648-2941-4FC6-A11A-27FF6BFC5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FCD69EF6-0C83-4546-829E-4381265A7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5200C461-25EB-46A5-82F9-95300BA5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DC103382-C91E-41F1-9E32-8B4E8A5C64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492F9B94-C405-4EB0-B4BD-30C639C4C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C58A6D50-748A-4DEB-A9DB-1F1CA378D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4">
              <a:extLst>
                <a:ext uri="{FF2B5EF4-FFF2-40B4-BE49-F238E27FC236}">
                  <a16:creationId xmlns:a16="http://schemas.microsoft.com/office/drawing/2014/main" id="{24B91B05-ECC6-44EF-AF18-D93C98D13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5">
              <a:extLst>
                <a:ext uri="{FF2B5EF4-FFF2-40B4-BE49-F238E27FC236}">
                  <a16:creationId xmlns:a16="http://schemas.microsoft.com/office/drawing/2014/main" id="{476A871F-BC6A-45C8-8032-E3A4FAB9D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D7397630-0F70-49EE-B1E6-79C405075A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2DBC8B8E-1DF4-4496-8775-837F0FF4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a:extLst>
                <a:ext uri="{FF2B5EF4-FFF2-40B4-BE49-F238E27FC236}">
                  <a16:creationId xmlns:a16="http://schemas.microsoft.com/office/drawing/2014/main" id="{130D4409-C225-4A08-B042-AE85E6138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BA779FC5-5541-411A-A243-F96DF1F5F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 name="Rectangle 3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0" name="Rectangle 5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Rectangle 1">
            <a:extLst>
              <a:ext uri="{FF2B5EF4-FFF2-40B4-BE49-F238E27FC236}">
                <a16:creationId xmlns:a16="http://schemas.microsoft.com/office/drawing/2014/main" id="{5342E433-282A-4FCC-BE78-68FBD7332418}"/>
              </a:ext>
            </a:extLst>
          </p:cNvPr>
          <p:cNvSpPr/>
          <p:nvPr/>
        </p:nvSpPr>
        <p:spPr>
          <a:xfrm>
            <a:off x="2495448" y="934070"/>
            <a:ext cx="9005990" cy="5117738"/>
          </a:xfrm>
          <a:prstGeom prst="rect">
            <a:avLst/>
          </a:prstGeom>
        </p:spPr>
        <p:txBody>
          <a:bodyPr vert="horz" lIns="91440" tIns="45720" rIns="91440" bIns="45720" rtlCol="0" anchor="t">
            <a:normAutofit/>
          </a:bodyPr>
          <a:lstStyle/>
          <a:p>
            <a:pPr algn="ctr" defTabSz="914400">
              <a:lnSpc>
                <a:spcPct val="120000"/>
              </a:lnSpc>
              <a:spcAft>
                <a:spcPts val="800"/>
              </a:spcAft>
              <a:buClr>
                <a:schemeClr val="accent1"/>
              </a:buClr>
              <a:buSzPct val="110000"/>
            </a:pPr>
            <a:r>
              <a:rPr lang="en-US" sz="2800" b="1" u="sng" dirty="0"/>
              <a:t>PAYING RENT</a:t>
            </a:r>
          </a:p>
          <a:p>
            <a:pPr indent="-228600" defTabSz="914400">
              <a:lnSpc>
                <a:spcPct val="120000"/>
              </a:lnSpc>
              <a:spcAft>
                <a:spcPts val="800"/>
              </a:spcAft>
              <a:buClr>
                <a:schemeClr val="accent1"/>
              </a:buClr>
              <a:buSzPct val="110000"/>
              <a:buFont typeface="Wingdings" panose="05000000000000000000" pitchFamily="2" charset="2"/>
              <a:buChar char="§"/>
            </a:pPr>
            <a:endParaRPr lang="en-US" sz="1600" b="1" u="sng" dirty="0"/>
          </a:p>
          <a:p>
            <a:pPr indent="-228600" defTabSz="914400">
              <a:lnSpc>
                <a:spcPct val="120000"/>
              </a:lnSpc>
              <a:spcAft>
                <a:spcPts val="800"/>
              </a:spcAft>
              <a:buClr>
                <a:schemeClr val="accent1"/>
              </a:buClr>
              <a:buSzPct val="110000"/>
              <a:buFont typeface="Wingdings" panose="05000000000000000000" pitchFamily="2" charset="2"/>
              <a:buChar char="§"/>
            </a:pPr>
            <a:r>
              <a:rPr lang="en-US" sz="2400" dirty="0"/>
              <a:t>We are NOT cold and mean people; however we are in the business world</a:t>
            </a:r>
          </a:p>
          <a:p>
            <a:pPr indent="-228600" defTabSz="914400">
              <a:lnSpc>
                <a:spcPct val="120000"/>
              </a:lnSpc>
              <a:spcAft>
                <a:spcPts val="800"/>
              </a:spcAft>
              <a:buClr>
                <a:schemeClr val="accent1"/>
              </a:buClr>
              <a:buSzPct val="110000"/>
              <a:buFont typeface="Wingdings" panose="05000000000000000000" pitchFamily="2" charset="2"/>
              <a:buChar char="§"/>
            </a:pPr>
            <a:endParaRPr lang="en-US" sz="2400" dirty="0"/>
          </a:p>
          <a:p>
            <a:pPr indent="-228600" defTabSz="914400">
              <a:lnSpc>
                <a:spcPct val="120000"/>
              </a:lnSpc>
              <a:spcAft>
                <a:spcPts val="800"/>
              </a:spcAft>
              <a:buClr>
                <a:schemeClr val="accent1"/>
              </a:buClr>
              <a:buSzPct val="110000"/>
              <a:buFont typeface="Wingdings" panose="05000000000000000000" pitchFamily="2" charset="2"/>
              <a:buChar char="§"/>
            </a:pPr>
            <a:r>
              <a:rPr lang="en-US" sz="2400" dirty="0"/>
              <a:t>Financial obligations are taken seriously with </a:t>
            </a:r>
            <a:r>
              <a:rPr lang="en-US" sz="2400" b="1" dirty="0"/>
              <a:t>ZERO TOLERANCE</a:t>
            </a:r>
            <a:r>
              <a:rPr lang="en-US" sz="2400" dirty="0"/>
              <a:t> for excuses.</a:t>
            </a:r>
          </a:p>
          <a:p>
            <a:pPr indent="-228600" defTabSz="914400">
              <a:lnSpc>
                <a:spcPct val="120000"/>
              </a:lnSpc>
              <a:spcAft>
                <a:spcPts val="800"/>
              </a:spcAft>
              <a:buClr>
                <a:schemeClr val="accent1"/>
              </a:buClr>
              <a:buSzPct val="110000"/>
              <a:buFont typeface="Wingdings" panose="05000000000000000000" pitchFamily="2" charset="2"/>
              <a:buChar char="§"/>
            </a:pPr>
            <a:endParaRPr lang="en-US" sz="2400" dirty="0"/>
          </a:p>
          <a:p>
            <a:pPr indent="-228600" defTabSz="914400">
              <a:lnSpc>
                <a:spcPct val="120000"/>
              </a:lnSpc>
              <a:spcAft>
                <a:spcPts val="800"/>
              </a:spcAft>
              <a:buClr>
                <a:schemeClr val="accent1"/>
              </a:buClr>
              <a:buSzPct val="110000"/>
              <a:buFont typeface="Wingdings" panose="05000000000000000000" pitchFamily="2" charset="2"/>
              <a:buChar char="§"/>
            </a:pPr>
            <a:r>
              <a:rPr lang="en-US" sz="2400" dirty="0"/>
              <a:t>ALWAYS pay your rent on time </a:t>
            </a:r>
          </a:p>
        </p:txBody>
      </p:sp>
      <p:pic>
        <p:nvPicPr>
          <p:cNvPr id="3" name="Audio 2">
            <a:hlinkClick r:id="" action="ppaction://media"/>
            <a:extLst>
              <a:ext uri="{FF2B5EF4-FFF2-40B4-BE49-F238E27FC236}">
                <a16:creationId xmlns:a16="http://schemas.microsoft.com/office/drawing/2014/main" id="{EAD5F046-6E7B-0645-836E-EAB595F75E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08638880"/>
      </p:ext>
    </p:extLst>
  </p:cSld>
  <p:clrMapOvr>
    <a:masterClrMapping/>
  </p:clrMapOvr>
  <mc:AlternateContent xmlns:mc="http://schemas.openxmlformats.org/markup-compatibility/2006" xmlns:p14="http://schemas.microsoft.com/office/powerpoint/2010/main">
    <mc:Choice Requires="p14">
      <p:transition spd="slow" p14:dur="800" advTm="19815">
        <p:circle/>
      </p:transition>
    </mc:Choice>
    <mc:Fallback xmlns="">
      <p:transition spd="slow" advTm="1981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{7561B975-40C3-054E-B2C6-B22141A2BFF2}tf16401369</Template>
  <TotalTime>313</TotalTime>
  <Words>588</Words>
  <Application>Microsoft Macintosh PowerPoint</Application>
  <PresentationFormat>Widescreen</PresentationFormat>
  <Paragraphs>67</Paragraphs>
  <Slides>10</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Calibri Light</vt:lpstr>
      <vt:lpstr>Cooper Black</vt:lpstr>
      <vt:lpstr>Rockwell</vt:lpstr>
      <vt:lpstr>Wingdings</vt: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 SUITE HOME RENTALS</dc:title>
  <dc:creator>Racquel T.</dc:creator>
  <cp:lastModifiedBy>Racquel Tonido</cp:lastModifiedBy>
  <cp:revision>18</cp:revision>
  <dcterms:created xsi:type="dcterms:W3CDTF">2018-01-01T22:14:03Z</dcterms:created>
  <dcterms:modified xsi:type="dcterms:W3CDTF">2021-08-03T02:48:07Z</dcterms:modified>
</cp:coreProperties>
</file>